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63B9DA5-9D94-9E7E-3C22-5B88B2DDB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35" y="161369"/>
            <a:ext cx="2887543" cy="1077884"/>
          </a:xfrm>
          <a:prstGeom prst="rect">
            <a:avLst/>
          </a:prstGeom>
        </p:spPr>
      </p:pic>
      <p:pic>
        <p:nvPicPr>
          <p:cNvPr id="8" name="Picture 7" descr="A picture containing sky, outdoor, transport, airplane&#10;&#10;Description automatically generated">
            <a:extLst>
              <a:ext uri="{FF2B5EF4-FFF2-40B4-BE49-F238E27FC236}">
                <a16:creationId xmlns:a16="http://schemas.microsoft.com/office/drawing/2014/main" id="{E7774B14-2451-1063-7B47-4F66B6D54C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807"/>
            <a:ext cx="9104762" cy="15238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893DF4D-3EE8-BB9F-0A54-AA0247886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20A7E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26A02B1-0AD0-3ABC-DABE-6987163410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558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Meeting title, 1/1/23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4F58CE-1ADC-DA91-13BF-FD675948C6F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716671"/>
            <a:ext cx="10515600" cy="558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names</a:t>
            </a:r>
          </a:p>
        </p:txBody>
      </p:sp>
    </p:spTree>
    <p:extLst>
      <p:ext uri="{BB962C8B-B14F-4D97-AF65-F5344CB8AC3E}">
        <p14:creationId xmlns:p14="http://schemas.microsoft.com/office/powerpoint/2010/main" val="24905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B241B84-3924-B3BE-5F53-407807836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9" y="6210596"/>
            <a:ext cx="1518341" cy="566778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3F27254-6312-314F-E54F-B9BC13B6E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01" y="609930"/>
            <a:ext cx="9812091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0A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Basic slide</a:t>
            </a:r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749D464-919D-7024-AD88-53443FB686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102" y="1437950"/>
            <a:ext cx="9812092" cy="43615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2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8EA0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i="1">
                <a:solidFill>
                  <a:srgbClr val="8EA0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Slide content – good if you have a lot of bullet points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Second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pic>
        <p:nvPicPr>
          <p:cNvPr id="5" name="Picture 4" descr="A picture containing sky, outdoor, water, airplane&#10;&#10;Description automatically generated">
            <a:extLst>
              <a:ext uri="{FF2B5EF4-FFF2-40B4-BE49-F238E27FC236}">
                <a16:creationId xmlns:a16="http://schemas.microsoft.com/office/drawing/2014/main" id="{D89B1F8A-A429-D76D-A476-EBF3F614B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67" y="-25878"/>
            <a:ext cx="1054094" cy="62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34E39-C1CD-A58A-A0A0-5B8C4A08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37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gocoast@wilmingtonnc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lmingtonnorthcarolina.sharepoint.com/:w:/r/sites/HR/_layouts/15/Doc.aspx?sourcedoc=%7B44402C14-A6B5-472B-9BA0-14F092D35137%7D&amp;file=240.1%20Telework%20Guidelines%20%26%20Best%20Practices.docx&amp;action=default&amp;mobileredirect=true" TargetMode="External"/><Relationship Id="rId2" Type="http://schemas.openxmlformats.org/officeDocument/2006/relationships/hyperlink" Target="https://wilmingtonnorthcarolina.sharepoint.com/:b:/r/sites/HR/Policies/HR%20Policies/240%20Alternate%20Work%20Schedules.pdf?csf=1&amp;web=1&amp;e=Zdr3m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lmingtonnorthcarolina.sharepoint.com/:b:/r/sites/HR/Policies/HR%20Policies/240%20Alternate%20Work%20Schedules.pdf?csf=1&amp;web=1&amp;e=Zdr3m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vetransit.com/travel-training/" TargetMode="External"/><Relationship Id="rId2" Type="http://schemas.openxmlformats.org/officeDocument/2006/relationships/hyperlink" Target="http://www.wavetransi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wavetransit.com/fixed-route-b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1-wilmingtonnc.opendata.arcgis.com/apps/0245010db07a46e8afc528720239623e/explore" TargetMode="External"/><Relationship Id="rId2" Type="http://schemas.openxmlformats.org/officeDocument/2006/relationships/hyperlink" Target="https://www.gocoastnc.org/wp-content/uploads/2023-R2S-ma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0E5A59-13B8-BA77-EE02-395E236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Employee Transportation Options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54C7A-48C8-FDAE-1ECD-4B8B051C0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Title, 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069A05-F7E7-6D75-5CD4-43A23EDB9A0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Presenter names</a:t>
            </a:r>
          </a:p>
        </p:txBody>
      </p:sp>
    </p:spTree>
    <p:extLst>
      <p:ext uri="{BB962C8B-B14F-4D97-AF65-F5344CB8AC3E}">
        <p14:creationId xmlns:p14="http://schemas.microsoft.com/office/powerpoint/2010/main" val="382726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9DEB4-E58D-C91C-CD76-593FE3EC83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Note for user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6C445-2B3F-3068-F939-11B52310D0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slides in this presentation have been tailored for the WMPO’s employees and policies referenced are only applicable to these employees. Organization-specific information is highlighted in yellow for ease of editing.</a:t>
            </a:r>
          </a:p>
          <a:p>
            <a:r>
              <a:rPr lang="en-US" dirty="0"/>
              <a:t>Please edit these slides and their template as appropriate to reflect your organization, and feel free to email Go Coast at </a:t>
            </a:r>
            <a:r>
              <a:rPr lang="en-US" dirty="0">
                <a:hlinkClick r:id="rId2"/>
              </a:rPr>
              <a:t>gocoast@wilmingtonnc.gov</a:t>
            </a:r>
            <a:r>
              <a:rPr lang="en-US" dirty="0"/>
              <a:t> for any assistance with identifying bus/bike routes and facilities. </a:t>
            </a:r>
          </a:p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22465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882F4-61C7-458F-1E29-829AC7F2D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Alternative Transportation Options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A8DCE5-2978-6043-B333-61153AE3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858" y="1437950"/>
            <a:ext cx="4842288" cy="4361546"/>
          </a:xfrm>
        </p:spPr>
        <p:txBody>
          <a:bodyPr/>
          <a:lstStyle/>
          <a:p>
            <a:r>
              <a:rPr lang="en-US" dirty="0"/>
              <a:t>Using alternative transportation options can help mitigate traffic congestion, and many other benefits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work/life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Save wear and tear on your personal 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Improved regional air quality</a:t>
            </a:r>
          </a:p>
        </p:txBody>
      </p:sp>
      <p:pic>
        <p:nvPicPr>
          <p:cNvPr id="9" name="Picture 8" descr="A road with cars and a bicycle&#10;&#10;Description automatically generated">
            <a:extLst>
              <a:ext uri="{FF2B5EF4-FFF2-40B4-BE49-F238E27FC236}">
                <a16:creationId xmlns:a16="http://schemas.microsoft.com/office/drawing/2014/main" id="{BC221451-F878-BAFB-D89C-E17BF673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57" y="1437950"/>
            <a:ext cx="4008579" cy="49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882F4-61C7-458F-1E29-829AC7F2D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Teleworking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A8DCE5-2978-6043-B333-61153AE3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857" y="1437950"/>
            <a:ext cx="9517922" cy="4361546"/>
          </a:xfrm>
        </p:spPr>
        <p:txBody>
          <a:bodyPr/>
          <a:lstStyle/>
          <a:p>
            <a:r>
              <a:rPr lang="en-US" dirty="0"/>
              <a:t>Take a car off the road altogether by working from home (or another location other than the regular worksite).</a:t>
            </a:r>
          </a:p>
          <a:p>
            <a:r>
              <a:rPr lang="en-US" dirty="0"/>
              <a:t>With supervisor and department director approval, employees may work from home or another location. See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policy 240</a:t>
            </a:r>
            <a:r>
              <a:rPr lang="en-US" dirty="0">
                <a:highlight>
                  <a:srgbClr val="FFFF00"/>
                </a:highlight>
              </a:rPr>
              <a:t> Alternative Work Schedules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  <a:hlinkClick r:id="rId3"/>
              </a:rPr>
              <a:t>policy 240.1</a:t>
            </a:r>
            <a:r>
              <a:rPr lang="en-US" dirty="0">
                <a:highlight>
                  <a:srgbClr val="FFFF00"/>
                </a:highlight>
              </a:rPr>
              <a:t> Telework Guidelines &amp; Best Practices</a:t>
            </a:r>
            <a:r>
              <a:rPr lang="en-US" dirty="0"/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80592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882F4-61C7-458F-1E29-829AC7F2D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Alternative Work Schedules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A8DCE5-2978-6043-B333-61153AE3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857" y="1437950"/>
            <a:ext cx="9517922" cy="4361546"/>
          </a:xfrm>
        </p:spPr>
        <p:txBody>
          <a:bodyPr/>
          <a:lstStyle/>
          <a:p>
            <a:r>
              <a:rPr lang="en-US" dirty="0"/>
              <a:t>Employees, both exempt and non-exempt, may request to work a schedule other than the traditional work hours of 8am-5pm Monday through Friday. The total hours worked will be the same, but this allows an employee to move shift start/end times to accommodate scheduling needs such as childcare, high traffic congestion, or other needs.</a:t>
            </a:r>
          </a:p>
          <a:p>
            <a:r>
              <a:rPr lang="en-US" dirty="0"/>
              <a:t>See </a:t>
            </a:r>
            <a:r>
              <a:rPr lang="en-US" dirty="0">
                <a:highlight>
                  <a:srgbClr val="FFFF00"/>
                </a:highlight>
              </a:rPr>
              <a:t>administrative policy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240 Alternative Work Schedules</a:t>
            </a:r>
            <a:r>
              <a:rPr lang="en-US" dirty="0"/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0725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8570C-0D12-507E-2DD5-CE5D83385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Carpooling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DFF92-5B3B-695F-C314-3E16CAB8E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Split the cost of gas and driving with another employee going your way.</a:t>
            </a:r>
          </a:p>
          <a:p>
            <a:r>
              <a:rPr lang="en-US" dirty="0"/>
              <a:t>Even carpooling just one day a week can improve traffic congestion and give passengers some time to relax without focusing on the road.</a:t>
            </a:r>
          </a:p>
          <a:p>
            <a:r>
              <a:rPr lang="en-US" dirty="0">
                <a:highlight>
                  <a:srgbClr val="FFFF00"/>
                </a:highlight>
              </a:rPr>
              <a:t>Contact HR to be added to a carpool-matching interest list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480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882F4-61C7-458F-1E29-829AC7F2D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Public transportation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A8DCE5-2978-6043-B333-61153AE3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3733" y="3686475"/>
            <a:ext cx="9489045" cy="2696346"/>
          </a:xfrm>
        </p:spPr>
        <p:txBody>
          <a:bodyPr/>
          <a:lstStyle/>
          <a:p>
            <a:r>
              <a:rPr lang="en-US" b="1" dirty="0"/>
              <a:t>Fares: </a:t>
            </a:r>
            <a:r>
              <a:rPr lang="en-US" dirty="0"/>
              <a:t>Fixed route bus fares are $2 each way, paid with cash or by using a prepaid pass.</a:t>
            </a:r>
          </a:p>
          <a:p>
            <a:r>
              <a:rPr lang="en-US" b="1" dirty="0"/>
              <a:t>Maps and Schedules: </a:t>
            </a:r>
            <a:r>
              <a:rPr lang="en-US" dirty="0"/>
              <a:t>For bus maps and schedules visit </a:t>
            </a:r>
            <a:r>
              <a:rPr lang="en-US" dirty="0">
                <a:hlinkClick r:id="rId2"/>
              </a:rPr>
              <a:t>wavetransit.com</a:t>
            </a:r>
            <a:r>
              <a:rPr lang="en-US" dirty="0"/>
              <a:t>.</a:t>
            </a:r>
          </a:p>
          <a:p>
            <a:r>
              <a:rPr lang="en-US" b="1" dirty="0"/>
              <a:t>Rider info: </a:t>
            </a:r>
            <a:r>
              <a:rPr lang="en-US" dirty="0"/>
              <a:t>Riders can request a </a:t>
            </a:r>
            <a:r>
              <a:rPr lang="en-US" dirty="0">
                <a:hlinkClick r:id="rId3"/>
              </a:rPr>
              <a:t>travel training </a:t>
            </a:r>
            <a:r>
              <a:rPr lang="en-US" dirty="0"/>
              <a:t>to learn how to ride the bus. Or see a </a:t>
            </a:r>
            <a:r>
              <a:rPr lang="en-US" dirty="0">
                <a:hlinkClick r:id="rId4"/>
              </a:rPr>
              <a:t>how-to video</a:t>
            </a:r>
            <a:r>
              <a:rPr lang="en-US" dirty="0"/>
              <a:t>. All the buses are loaded into Google Maps for transit directions.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Wave Transit Logo">
            <a:extLst>
              <a:ext uri="{FF2B5EF4-FFF2-40B4-BE49-F238E27FC236}">
                <a16:creationId xmlns:a16="http://schemas.microsoft.com/office/drawing/2014/main" id="{B323B1AB-10D4-7981-EE99-7A580049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77" y="1788191"/>
            <a:ext cx="2483898" cy="12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499F38-F916-22F2-58DD-273D32C98AD6}"/>
              </a:ext>
            </a:extLst>
          </p:cNvPr>
          <p:cNvSpPr txBox="1"/>
          <p:nvPr/>
        </p:nvSpPr>
        <p:spPr>
          <a:xfrm>
            <a:off x="3817556" y="1266063"/>
            <a:ext cx="6140918" cy="264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Routes nearby: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building at </a:t>
            </a:r>
            <a:r>
              <a:rPr lang="en-US" sz="20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305 Chestnut 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is </a:t>
            </a:r>
            <a:r>
              <a:rPr lang="en-US" sz="20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 miles away from Padgett Station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which is served by many Wave Transit routes, including: </a:t>
            </a:r>
            <a:r>
              <a:rPr lang="en-US" sz="20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101, 108, 201, 202, 203, 205, and 210.</a:t>
            </a:r>
          </a:p>
          <a:p>
            <a:pPr>
              <a:lnSpc>
                <a:spcPct val="113000"/>
              </a:lnSpc>
              <a:spcBef>
                <a:spcPts val="120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also a stop </a:t>
            </a:r>
            <a:r>
              <a:rPr lang="en-US" sz="20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directly in front of our building which is served by routes 108, 201, 205, and 210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13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4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B8B04A-715F-077F-342F-F077627B2E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Biking and walking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E215-4DBA-AAE2-EDD6-5F0F980314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Downtown Wilmington has sidewalks for walkability, so if you live </a:t>
            </a:r>
            <a:r>
              <a:rPr lang="en-US" dirty="0">
                <a:highlight>
                  <a:srgbClr val="FFFF00"/>
                </a:highlight>
              </a:rPr>
              <a:t>within a mile of 305 Chestnut St.</a:t>
            </a:r>
            <a:r>
              <a:rPr lang="en-US" dirty="0"/>
              <a:t>, consider walking to work. </a:t>
            </a:r>
          </a:p>
          <a:p>
            <a:r>
              <a:rPr lang="en-US" dirty="0"/>
              <a:t>Bicycling is also a possibility if you are comfortable riding on the road. </a:t>
            </a:r>
            <a:r>
              <a:rPr lang="en-US" dirty="0">
                <a:highlight>
                  <a:srgbClr val="FFFF00"/>
                </a:highlight>
              </a:rPr>
              <a:t>If you live along the Oleander Dr., corridor, consider using the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River to Sea Bikeway</a:t>
            </a:r>
            <a:r>
              <a:rPr lang="en-US" dirty="0">
                <a:highlight>
                  <a:srgbClr val="FFFF00"/>
                </a:highlight>
              </a:rPr>
              <a:t> to get downtown.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map</a:t>
            </a:r>
            <a:r>
              <a:rPr lang="en-US" dirty="0"/>
              <a:t> of regional bicycle paths and facilities.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9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B - Updated, right" id="{AE66E9EC-1128-478A-96F3-15E58FC90CEE}" vid="{6033A737-EE31-4A36-A179-38795E341D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WMPO Template</Template>
  <TotalTime>1291</TotalTime>
  <Words>515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Tahoma</vt:lpstr>
      <vt:lpstr>Verdana</vt:lpstr>
      <vt:lpstr>Office Theme</vt:lpstr>
      <vt:lpstr>Employee Transportation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Transportation Options</dc:title>
  <dc:creator>Carolyn Caggia</dc:creator>
  <cp:lastModifiedBy>Carolyn Caggia</cp:lastModifiedBy>
  <cp:revision>5</cp:revision>
  <dcterms:created xsi:type="dcterms:W3CDTF">2023-11-30T17:17:42Z</dcterms:created>
  <dcterms:modified xsi:type="dcterms:W3CDTF">2023-12-04T22:02:16Z</dcterms:modified>
</cp:coreProperties>
</file>